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511165" cy="142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H.W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When the </a:t>
            </a:r>
            <a:r>
              <a:rPr dirty="0" sz="1200" spc="-5">
                <a:latin typeface="Times New Roman"/>
                <a:cs typeface="Times New Roman"/>
              </a:rPr>
              <a:t>hand is </a:t>
            </a:r>
            <a:r>
              <a:rPr dirty="0" sz="1200">
                <a:latin typeface="Times New Roman"/>
                <a:cs typeface="Times New Roman"/>
              </a:rPr>
              <a:t>holding the 5-lb stone, the humerus </a:t>
            </a:r>
            <a:r>
              <a:rPr dirty="0" sz="1200" spc="-5" i="1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, </a:t>
            </a:r>
            <a:r>
              <a:rPr dirty="0" sz="1200">
                <a:latin typeface="Times New Roman"/>
                <a:cs typeface="Times New Roman"/>
              </a:rPr>
              <a:t>assumed to be smooth, exerts  </a:t>
            </a:r>
            <a:r>
              <a:rPr dirty="0" sz="1200" spc="-5">
                <a:latin typeface="Times New Roman"/>
                <a:cs typeface="Times New Roman"/>
              </a:rPr>
              <a:t>normal forces F</a:t>
            </a:r>
            <a:r>
              <a:rPr dirty="0" baseline="-10416" sz="1200" spc="-7">
                <a:latin typeface="Times New Roman"/>
                <a:cs typeface="Times New Roman"/>
              </a:rPr>
              <a:t>C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baseline="-10416" sz="120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on the </a:t>
            </a:r>
            <a:r>
              <a:rPr dirty="0" sz="1200" spc="-5">
                <a:latin typeface="Times New Roman"/>
                <a:cs typeface="Times New Roman"/>
              </a:rPr>
              <a:t>radius </a:t>
            </a:r>
            <a:r>
              <a:rPr dirty="0" sz="1200" i="1">
                <a:latin typeface="Times New Roman"/>
                <a:cs typeface="Times New Roman"/>
              </a:rPr>
              <a:t>C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ulna </a:t>
            </a:r>
            <a:r>
              <a:rPr dirty="0" sz="1200" spc="-5" i="1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, respectively, as shown. </a:t>
            </a:r>
            <a:r>
              <a:rPr dirty="0" sz="1200" spc="-10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smallest cross-sectional area </a:t>
            </a:r>
            <a:r>
              <a:rPr dirty="0" sz="1200">
                <a:latin typeface="Times New Roman"/>
                <a:cs typeface="Times New Roman"/>
              </a:rPr>
              <a:t>of the </a:t>
            </a:r>
            <a:r>
              <a:rPr dirty="0" sz="1200" spc="-5">
                <a:latin typeface="Times New Roman"/>
                <a:cs typeface="Times New Roman"/>
              </a:rPr>
              <a:t>ligament at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 spc="-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0.30 in</a:t>
            </a:r>
            <a:r>
              <a:rPr dirty="0" baseline="38194" sz="1200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5">
                <a:latin typeface="Times New Roman"/>
                <a:cs typeface="Times New Roman"/>
              </a:rPr>
              <a:t>determine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greatest  average </a:t>
            </a:r>
            <a:r>
              <a:rPr dirty="0" sz="1200">
                <a:latin typeface="Times New Roman"/>
                <a:cs typeface="Times New Roman"/>
              </a:rPr>
              <a:t>tensile </a:t>
            </a:r>
            <a:r>
              <a:rPr dirty="0" sz="1200" spc="-5">
                <a:latin typeface="Times New Roman"/>
                <a:cs typeface="Times New Roman"/>
              </a:rPr>
              <a:t>stress </a:t>
            </a:r>
            <a:r>
              <a:rPr dirty="0" sz="1200">
                <a:latin typeface="Times New Roman"/>
                <a:cs typeface="Times New Roman"/>
              </a:rPr>
              <a:t>to </a:t>
            </a:r>
            <a:r>
              <a:rPr dirty="0" sz="1200" spc="-5">
                <a:latin typeface="Times New Roman"/>
                <a:cs typeface="Times New Roman"/>
              </a:rPr>
              <a:t>which </a:t>
            </a:r>
            <a:r>
              <a:rPr dirty="0" sz="1200">
                <a:latin typeface="Times New Roman"/>
                <a:cs typeface="Times New Roman"/>
              </a:rPr>
              <a:t>it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subjected.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4326763"/>
            <a:ext cx="5537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1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2487167"/>
            <a:ext cx="3332479" cy="1520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36795" y="2362636"/>
            <a:ext cx="2200397" cy="1961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7799" y="4530725"/>
            <a:ext cx="6858000" cy="5344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8200" y="2413000"/>
            <a:ext cx="3850640" cy="1736725"/>
          </a:xfrm>
          <a:custGeom>
            <a:avLst/>
            <a:gdLst/>
            <a:ahLst/>
            <a:cxnLst/>
            <a:rect l="l" t="t" r="r" b="b"/>
            <a:pathLst>
              <a:path w="3850640" h="1736725">
                <a:moveTo>
                  <a:pt x="0" y="1736725"/>
                </a:moveTo>
                <a:lnTo>
                  <a:pt x="3850640" y="1736725"/>
                </a:lnTo>
                <a:lnTo>
                  <a:pt x="3850640" y="0"/>
                </a:lnTo>
                <a:lnTo>
                  <a:pt x="0" y="0"/>
                </a:lnTo>
                <a:lnTo>
                  <a:pt x="0" y="1736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061973"/>
            <a:ext cx="551307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70"/>
              </a:lnSpc>
              <a:spcBef>
                <a:spcPts val="100"/>
              </a:spcBef>
            </a:pPr>
            <a:r>
              <a:rPr dirty="0" u="heavy" sz="11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H.W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jib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crane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is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pinned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11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 spc="95" i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and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supports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chain</a:t>
            </a:r>
            <a:r>
              <a:rPr dirty="0" sz="1200" spc="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hoist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can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travel</a:t>
            </a:r>
            <a:r>
              <a:rPr dirty="0" sz="1200" spc="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along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bottom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ts val="1380"/>
              </a:lnSpc>
              <a:spcBef>
                <a:spcPts val="85"/>
              </a:spcBef>
            </a:pPr>
            <a:r>
              <a:rPr dirty="0" sz="1200" spc="-5">
                <a:latin typeface="Times New Roman"/>
                <a:cs typeface="Times New Roman"/>
              </a:rPr>
              <a:t>flange </a:t>
            </a:r>
            <a:r>
              <a:rPr dirty="0" sz="1200">
                <a:latin typeface="Times New Roman"/>
                <a:cs typeface="Times New Roman"/>
              </a:rPr>
              <a:t>of the beam, </a:t>
            </a:r>
            <a:r>
              <a:rPr dirty="0" sz="1200" spc="-225">
                <a:latin typeface="Arial"/>
                <a:cs typeface="Arial"/>
              </a:rPr>
              <a:t>1</a:t>
            </a:r>
            <a:r>
              <a:rPr dirty="0" sz="1200" spc="-225">
                <a:latin typeface="Arial Black"/>
                <a:cs typeface="Arial Black"/>
              </a:rPr>
              <a:t>𝑓𝑡 </a:t>
            </a:r>
            <a:r>
              <a:rPr dirty="0" sz="1200" spc="105">
                <a:latin typeface="Arial Black"/>
                <a:cs typeface="Arial Black"/>
              </a:rPr>
              <a:t>≤ </a:t>
            </a:r>
            <a:r>
              <a:rPr dirty="0" sz="1200" spc="-265">
                <a:latin typeface="Arial Black"/>
                <a:cs typeface="Arial Black"/>
              </a:rPr>
              <a:t>𝑥 </a:t>
            </a:r>
            <a:r>
              <a:rPr dirty="0" sz="1200" spc="105">
                <a:latin typeface="Arial Black"/>
                <a:cs typeface="Arial Black"/>
              </a:rPr>
              <a:t>≤ </a:t>
            </a:r>
            <a:r>
              <a:rPr dirty="0" sz="1200" spc="-175">
                <a:latin typeface="Arial"/>
                <a:cs typeface="Arial"/>
              </a:rPr>
              <a:t>12</a:t>
            </a:r>
            <a:r>
              <a:rPr dirty="0" sz="1200" spc="-175">
                <a:latin typeface="Arial Black"/>
                <a:cs typeface="Arial Black"/>
              </a:rPr>
              <a:t>𝑓𝑡 </a:t>
            </a:r>
            <a:r>
              <a:rPr dirty="0" sz="1200" spc="-10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the hoist </a:t>
            </a:r>
            <a:r>
              <a:rPr dirty="0" sz="1200" spc="-5">
                <a:latin typeface="Times New Roman"/>
                <a:cs typeface="Times New Roman"/>
              </a:rPr>
              <a:t>is rated </a:t>
            </a:r>
            <a:r>
              <a:rPr dirty="0" sz="1200">
                <a:latin typeface="Times New Roman"/>
                <a:cs typeface="Times New Roman"/>
              </a:rPr>
              <a:t>to support a maximum of 1500  lb, </a:t>
            </a:r>
            <a:r>
              <a:rPr dirty="0" sz="1200" spc="-5">
                <a:latin typeface="Times New Roman"/>
                <a:cs typeface="Times New Roman"/>
              </a:rPr>
              <a:t>determine </a:t>
            </a:r>
            <a:r>
              <a:rPr dirty="0" sz="1200">
                <a:latin typeface="Times New Roman"/>
                <a:cs typeface="Times New Roman"/>
              </a:rPr>
              <a:t>the maximum </a:t>
            </a:r>
            <a:r>
              <a:rPr dirty="0" sz="1200" spc="-5">
                <a:latin typeface="Times New Roman"/>
                <a:cs typeface="Times New Roman"/>
              </a:rPr>
              <a:t>average </a:t>
            </a:r>
            <a:r>
              <a:rPr dirty="0" sz="1200">
                <a:latin typeface="Times New Roman"/>
                <a:cs typeface="Times New Roman"/>
              </a:rPr>
              <a:t>normal stress in the </a:t>
            </a:r>
            <a:r>
              <a:rPr dirty="0" sz="1200" spc="-5">
                <a:latin typeface="Times New Roman"/>
                <a:cs typeface="Times New Roman"/>
              </a:rPr>
              <a:t>-in. </a:t>
            </a:r>
            <a:r>
              <a:rPr dirty="0" sz="1200">
                <a:latin typeface="Times New Roman"/>
                <a:cs typeface="Times New Roman"/>
              </a:rPr>
              <a:t>diameter tie rod </a:t>
            </a:r>
            <a:r>
              <a:rPr dirty="0" sz="1200" i="1">
                <a:latin typeface="Times New Roman"/>
                <a:cs typeface="Times New Roman"/>
              </a:rPr>
              <a:t>BC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 maximum </a:t>
            </a:r>
            <a:r>
              <a:rPr dirty="0" sz="1200" spc="-5">
                <a:latin typeface="Times New Roman"/>
                <a:cs typeface="Times New Roman"/>
              </a:rPr>
              <a:t>average </a:t>
            </a:r>
            <a:r>
              <a:rPr dirty="0" sz="1200">
                <a:latin typeface="Times New Roman"/>
                <a:cs typeface="Times New Roman"/>
              </a:rPr>
              <a:t>shear </a:t>
            </a:r>
            <a:r>
              <a:rPr dirty="0" sz="1200" spc="-5">
                <a:latin typeface="Times New Roman"/>
                <a:cs typeface="Times New Roman"/>
              </a:rPr>
              <a:t>stress </a:t>
            </a:r>
            <a:r>
              <a:rPr dirty="0" sz="1200">
                <a:latin typeface="Times New Roman"/>
                <a:cs typeface="Times New Roman"/>
              </a:rPr>
              <a:t>in the </a:t>
            </a:r>
            <a:r>
              <a:rPr dirty="0" sz="1200" spc="-5">
                <a:latin typeface="Times New Roman"/>
                <a:cs typeface="Times New Roman"/>
              </a:rPr>
              <a:t>-in. -diameter </a:t>
            </a:r>
            <a:r>
              <a:rPr dirty="0" sz="1200">
                <a:latin typeface="Times New Roman"/>
                <a:cs typeface="Times New Roman"/>
              </a:rPr>
              <a:t>pin </a:t>
            </a:r>
            <a:r>
              <a:rPr dirty="0" sz="1200" spc="-5">
                <a:latin typeface="Times New Roman"/>
                <a:cs typeface="Times New Roman"/>
              </a:rPr>
              <a:t>at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13604" y="2120900"/>
            <a:ext cx="2503804" cy="266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1080" y="2024379"/>
            <a:ext cx="3260090" cy="2391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4714" y="2078354"/>
            <a:ext cx="3248660" cy="3657600"/>
          </a:xfrm>
          <a:custGeom>
            <a:avLst/>
            <a:gdLst/>
            <a:ahLst/>
            <a:cxnLst/>
            <a:rect l="l" t="t" r="r" b="b"/>
            <a:pathLst>
              <a:path w="3248660" h="3657600">
                <a:moveTo>
                  <a:pt x="0" y="3657600"/>
                </a:moveTo>
                <a:lnTo>
                  <a:pt x="3248660" y="3657600"/>
                </a:lnTo>
                <a:lnTo>
                  <a:pt x="324866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1572514"/>
            <a:ext cx="600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Exa</a:t>
            </a:r>
            <a:r>
              <a:rPr dirty="0" sz="1200" spc="-20" b="1">
                <a:latin typeface="Times New Roman"/>
                <a:cs typeface="Times New Roman"/>
              </a:rPr>
              <a:t>m</a:t>
            </a:r>
            <a:r>
              <a:rPr dirty="0" sz="1200" spc="-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2930" y="1805939"/>
            <a:ext cx="6842125" cy="8117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604" y="889761"/>
            <a:ext cx="5305425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H.W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yoke-and-rod connection is subjected </a:t>
            </a:r>
            <a:r>
              <a:rPr dirty="0" sz="1200">
                <a:latin typeface="Times New Roman"/>
                <a:cs typeface="Times New Roman"/>
              </a:rPr>
              <a:t>to a tensile </a:t>
            </a:r>
            <a:r>
              <a:rPr dirty="0" sz="1200" spc="-5">
                <a:latin typeface="Times New Roman"/>
                <a:cs typeface="Times New Roman"/>
              </a:rPr>
              <a:t>force </a:t>
            </a:r>
            <a:r>
              <a:rPr dirty="0" sz="1200" spc="5">
                <a:latin typeface="Times New Roman"/>
                <a:cs typeface="Times New Roman"/>
              </a:rPr>
              <a:t>of </a:t>
            </a:r>
            <a:r>
              <a:rPr dirty="0" sz="1200">
                <a:latin typeface="Times New Roman"/>
                <a:cs typeface="Times New Roman"/>
              </a:rPr>
              <a:t>5 </a:t>
            </a:r>
            <a:r>
              <a:rPr dirty="0" sz="1200" spc="-5">
                <a:latin typeface="Times New Roman"/>
                <a:cs typeface="Times New Roman"/>
              </a:rPr>
              <a:t>kN. </a:t>
            </a:r>
            <a:r>
              <a:rPr dirty="0" sz="1200">
                <a:latin typeface="Times New Roman"/>
                <a:cs typeface="Times New Roman"/>
              </a:rPr>
              <a:t>Determine the  </a:t>
            </a:r>
            <a:r>
              <a:rPr dirty="0" sz="1200" spc="-5">
                <a:latin typeface="Times New Roman"/>
                <a:cs typeface="Times New Roman"/>
              </a:rPr>
              <a:t>average normal stress </a:t>
            </a:r>
            <a:r>
              <a:rPr dirty="0" sz="1200">
                <a:latin typeface="Times New Roman"/>
                <a:cs typeface="Times New Roman"/>
              </a:rPr>
              <a:t>in </a:t>
            </a:r>
            <a:r>
              <a:rPr dirty="0" sz="1200" spc="-5">
                <a:latin typeface="Times New Roman"/>
                <a:cs typeface="Times New Roman"/>
              </a:rPr>
              <a:t>each </a:t>
            </a:r>
            <a:r>
              <a:rPr dirty="0" sz="1200">
                <a:latin typeface="Times New Roman"/>
                <a:cs typeface="Times New Roman"/>
              </a:rPr>
              <a:t>rod </a:t>
            </a:r>
            <a:r>
              <a:rPr dirty="0" sz="1200" spc="-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the </a:t>
            </a:r>
            <a:r>
              <a:rPr dirty="0" sz="1200" spc="-5">
                <a:latin typeface="Times New Roman"/>
                <a:cs typeface="Times New Roman"/>
              </a:rPr>
              <a:t>average shear stress </a:t>
            </a:r>
            <a:r>
              <a:rPr dirty="0" sz="1200">
                <a:latin typeface="Times New Roman"/>
                <a:cs typeface="Times New Roman"/>
              </a:rPr>
              <a:t>in the pin </a:t>
            </a:r>
            <a:r>
              <a:rPr dirty="0" sz="1200" i="1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between </a:t>
            </a:r>
            <a:r>
              <a:rPr dirty="0" sz="1200">
                <a:latin typeface="Times New Roman"/>
                <a:cs typeface="Times New Roman"/>
              </a:rPr>
              <a:t>the  </a:t>
            </a:r>
            <a:r>
              <a:rPr dirty="0" sz="1200" spc="-5">
                <a:latin typeface="Times New Roman"/>
                <a:cs typeface="Times New Roman"/>
              </a:rPr>
              <a:t>members.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5181980"/>
            <a:ext cx="5194935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Example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The pump </a:t>
            </a:r>
            <a:r>
              <a:rPr dirty="0" sz="1200" spc="-5">
                <a:latin typeface="Times New Roman"/>
                <a:cs typeface="Times New Roman"/>
              </a:rPr>
              <a:t>operates </a:t>
            </a:r>
            <a:r>
              <a:rPr dirty="0" sz="1200">
                <a:latin typeface="Times New Roman"/>
                <a:cs typeface="Times New Roman"/>
              </a:rPr>
              <a:t>using the motor that </a:t>
            </a:r>
            <a:r>
              <a:rPr dirty="0" sz="1200" spc="-5">
                <a:latin typeface="Times New Roman"/>
                <a:cs typeface="Times New Roman"/>
              </a:rPr>
              <a:t>has </a:t>
            </a:r>
            <a:r>
              <a:rPr dirty="0" sz="1200">
                <a:latin typeface="Times New Roman"/>
                <a:cs typeface="Times New Roman"/>
              </a:rPr>
              <a:t>a power of 85 W. </a:t>
            </a:r>
            <a:r>
              <a:rPr dirty="0" sz="1200" spc="-10">
                <a:latin typeface="Times New Roman"/>
                <a:cs typeface="Times New Roman"/>
              </a:rPr>
              <a:t>If </a:t>
            </a:r>
            <a:r>
              <a:rPr dirty="0" sz="1200">
                <a:latin typeface="Times New Roman"/>
                <a:cs typeface="Times New Roman"/>
              </a:rPr>
              <a:t>the impeller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 i="1">
                <a:latin typeface="Times New Roman"/>
                <a:cs typeface="Times New Roman"/>
              </a:rPr>
              <a:t>B </a:t>
            </a:r>
            <a:r>
              <a:rPr dirty="0" sz="1200" spc="-5">
                <a:latin typeface="Times New Roman"/>
                <a:cs typeface="Times New Roman"/>
              </a:rPr>
              <a:t>is  </a:t>
            </a:r>
            <a:r>
              <a:rPr dirty="0" sz="1200">
                <a:latin typeface="Times New Roman"/>
                <a:cs typeface="Times New Roman"/>
              </a:rPr>
              <a:t>turning </a:t>
            </a:r>
            <a:r>
              <a:rPr dirty="0" sz="1200" spc="-5">
                <a:latin typeface="Times New Roman"/>
                <a:cs typeface="Times New Roman"/>
              </a:rPr>
              <a:t>at </a:t>
            </a:r>
            <a:r>
              <a:rPr dirty="0" sz="1200">
                <a:latin typeface="Times New Roman"/>
                <a:cs typeface="Times New Roman"/>
              </a:rPr>
              <a:t>150rev/min </a:t>
            </a:r>
            <a:r>
              <a:rPr dirty="0" sz="1200" spc="-5">
                <a:latin typeface="Times New Roman"/>
                <a:cs typeface="Times New Roman"/>
              </a:rPr>
              <a:t>determine </a:t>
            </a:r>
            <a:r>
              <a:rPr dirty="0" sz="1200">
                <a:latin typeface="Times New Roman"/>
                <a:cs typeface="Times New Roman"/>
              </a:rPr>
              <a:t>the maximum </a:t>
            </a:r>
            <a:r>
              <a:rPr dirty="0" sz="1200" spc="-5">
                <a:latin typeface="Times New Roman"/>
                <a:cs typeface="Times New Roman"/>
              </a:rPr>
              <a:t>shear stress </a:t>
            </a:r>
            <a:r>
              <a:rPr dirty="0" sz="1200">
                <a:latin typeface="Times New Roman"/>
                <a:cs typeface="Times New Roman"/>
              </a:rPr>
              <a:t>developed in the 20-mm-  </a:t>
            </a:r>
            <a:r>
              <a:rPr dirty="0" sz="1200" spc="-5">
                <a:latin typeface="Times New Roman"/>
                <a:cs typeface="Times New Roman"/>
              </a:rPr>
              <a:t>diameter transmission shaft at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7354" y="6112434"/>
            <a:ext cx="2196739" cy="87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2050" y="6245187"/>
            <a:ext cx="3707765" cy="311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46245" y="2829560"/>
            <a:ext cx="2867660" cy="1678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62050" y="2306954"/>
            <a:ext cx="2157349" cy="2593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</dc:creator>
  <dcterms:created xsi:type="dcterms:W3CDTF">2018-10-17T10:46:29Z</dcterms:created>
  <dcterms:modified xsi:type="dcterms:W3CDTF">2018-10-17T10:46:29Z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2018-10-17T00:00:00Z</vt:filetime>
  </property>
</Properties>
</file>